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79" r:id="rId2"/>
    <p:sldId id="256" r:id="rId3"/>
    <p:sldId id="461" r:id="rId4"/>
    <p:sldId id="349" r:id="rId5"/>
    <p:sldId id="480" r:id="rId6"/>
    <p:sldId id="405" r:id="rId7"/>
    <p:sldId id="434" r:id="rId8"/>
    <p:sldId id="324" r:id="rId9"/>
    <p:sldId id="408" r:id="rId10"/>
    <p:sldId id="409" r:id="rId11"/>
    <p:sldId id="464" r:id="rId12"/>
    <p:sldId id="326" r:id="rId13"/>
    <p:sldId id="466" r:id="rId14"/>
    <p:sldId id="335" r:id="rId15"/>
    <p:sldId id="332" r:id="rId16"/>
    <p:sldId id="430" r:id="rId17"/>
    <p:sldId id="451" r:id="rId18"/>
    <p:sldId id="442" r:id="rId19"/>
    <p:sldId id="392" r:id="rId20"/>
    <p:sldId id="383" r:id="rId21"/>
    <p:sldId id="431" r:id="rId22"/>
    <p:sldId id="448" r:id="rId23"/>
    <p:sldId id="384" r:id="rId24"/>
    <p:sldId id="429" r:id="rId25"/>
    <p:sldId id="473" r:id="rId26"/>
    <p:sldId id="474" r:id="rId27"/>
    <p:sldId id="394" r:id="rId28"/>
    <p:sldId id="400" r:id="rId29"/>
    <p:sldId id="402" r:id="rId30"/>
    <p:sldId id="414" r:id="rId31"/>
    <p:sldId id="389" r:id="rId32"/>
    <p:sldId id="397" r:id="rId33"/>
    <p:sldId id="399" r:id="rId34"/>
    <p:sldId id="390" r:id="rId35"/>
    <p:sldId id="381" r:id="rId36"/>
    <p:sldId id="468" r:id="rId37"/>
    <p:sldId id="437" r:id="rId38"/>
    <p:sldId id="438" r:id="rId39"/>
    <p:sldId id="440" r:id="rId40"/>
    <p:sldId id="467" r:id="rId41"/>
    <p:sldId id="441" r:id="rId42"/>
    <p:sldId id="432" r:id="rId43"/>
    <p:sldId id="337" r:id="rId44"/>
    <p:sldId id="339" r:id="rId45"/>
    <p:sldId id="457" r:id="rId46"/>
    <p:sldId id="458" r:id="rId47"/>
    <p:sldId id="459" r:id="rId48"/>
    <p:sldId id="424" r:id="rId49"/>
    <p:sldId id="460" r:id="rId50"/>
    <p:sldId id="475" r:id="rId51"/>
    <p:sldId id="476" r:id="rId52"/>
    <p:sldId id="453" r:id="rId53"/>
    <p:sldId id="418" r:id="rId54"/>
    <p:sldId id="463" r:id="rId55"/>
    <p:sldId id="422" r:id="rId56"/>
    <p:sldId id="478" r:id="rId57"/>
    <p:sldId id="420" r:id="rId58"/>
    <p:sldId id="421" r:id="rId59"/>
    <p:sldId id="443" r:id="rId60"/>
    <p:sldId id="446" r:id="rId61"/>
    <p:sldId id="450" r:id="rId62"/>
    <p:sldId id="462" r:id="rId63"/>
    <p:sldId id="449" r:id="rId64"/>
    <p:sldId id="415" r:id="rId65"/>
    <p:sldId id="314" r:id="rId66"/>
    <p:sldId id="38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54" d="100"/>
          <a:sy n="54" d="100"/>
        </p:scale>
        <p:origin x="68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SQL Server 2025.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patterns we’ve been building today can be used in the PATINDEX operator to find the first occurrence of that pattern in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  <a:p>
            <a:endParaRPr lang="en-US" dirty="0"/>
          </a:p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If you’re not practicing enough reading/writing Regular Expressions, you will have to spend considerable time unraveling what you wrote previously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7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 This is the Internet Engineering Task Force (IETF) standard for email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you asked Generative AI a question where you knew the answer was false? You would throw away the results.</a:t>
            </a:r>
          </a:p>
          <a:p>
            <a:r>
              <a:rPr lang="en-US" dirty="0"/>
              <a:t>But what if you don’t entirely know if it is false or not, such as, “Build me a pattern to..”</a:t>
            </a:r>
          </a:p>
          <a:p>
            <a:r>
              <a:rPr lang="en-US" dirty="0"/>
              <a:t>This is a silly example for various reasons, but the point is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as developers do not test our code enough. And now, we have AI giving authoritative drag-and-drop answers, which vary based on how the question is asked.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13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 developers do not test our code enough. And now, we have AI giving authoritative drag-and-drop answers, which vary based on how the question is asked.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5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685a1e09f5_1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g3685a1e09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Quantifiers allow you to build a specific-, a range, or an “at-least” construct of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</a:t>
            </a:r>
            <a:r>
              <a:rPr lang="en-US"/>
              <a:t>only supports </a:t>
            </a:r>
            <a:r>
              <a:rPr lang="en-US" dirty="0"/>
              <a:t>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00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  <a:p>
            <a:endParaRPr lang="en-US" dirty="0"/>
          </a:p>
          <a:p>
            <a:r>
              <a:rPr lang="en-US" dirty="0"/>
              <a:t>The container characters enclose an array of characters allowed as one character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search for a character that normally has a superpower, you can use the ESCAPE keyword to assist looking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48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type="tx">
  <p:cSld name="Defaul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562" y="541038"/>
            <a:ext cx="10971684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552938" lvl="0" indent="-27646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105875" lvl="1" indent="-27646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658813" lvl="2" indent="-27646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211751" lvl="3" indent="-27646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764688" lvl="4" indent="-27646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317626" lvl="5" indent="-27646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870564" lvl="6" indent="-27646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423501" lvl="7" indent="-27646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976439" lvl="8" indent="-276469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ftr" idx="11"/>
          </p:nvPr>
        </p:nvSpPr>
        <p:spPr>
          <a:xfrm>
            <a:off x="4169405" y="6246923"/>
            <a:ext cx="3864189" cy="47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741122" y="6246923"/>
            <a:ext cx="2840124" cy="47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693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693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693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693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693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693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693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693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None/>
              <a:defRPr sz="1693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609562" y="6246923"/>
            <a:ext cx="2840124" cy="47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80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Represents a wildcard, like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400" dirty="0"/>
              <a:t>, but for only </a:t>
            </a:r>
            <a:r>
              <a:rPr lang="en-US" sz="2400" dirty="0">
                <a:highlight>
                  <a:srgbClr val="FFFF00"/>
                </a:highlight>
              </a:rPr>
              <a:t>one</a:t>
            </a:r>
            <a:r>
              <a:rPr lang="en-US" sz="2400" dirty="0"/>
              <a:t> non-NULL character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938186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 a non-delimited array of allowable characters </a:t>
            </a:r>
            <a:r>
              <a:rPr lang="en-US" sz="24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400" dirty="0"/>
              <a:t> and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400" dirty="0"/>
              <a:t> lose their special wildcard abilities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nestable.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4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dirty="0"/>
              <a:t> , containment 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lang="en-US" dirty="0"/>
              <a:t>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dirty="0"/>
              <a:t>, and negation 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2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1779267"/>
            <a:ext cx="80606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2000" dirty="0"/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2000" dirty="0"/>
              <a:t>●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pic>
        <p:nvPicPr>
          <p:cNvPr id="2054" name="Picture 6" descr="GitHub - AllISeeIsData/Sql-ex.ru: Solved exercises practising SQL on ...">
            <a:extLst>
              <a:ext uri="{FF2B5EF4-FFF2-40B4-BE49-F238E27FC236}">
                <a16:creationId xmlns:a16="http://schemas.microsoft.com/office/drawing/2014/main" id="{5066B3B5-8BD1-484C-A6C0-3481BD21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3596629"/>
            <a:ext cx="1202514" cy="158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50EC11-74F9-4246-89AA-5B2D8B1D470E}"/>
              </a:ext>
            </a:extLst>
          </p:cNvPr>
          <p:cNvSpPr txBox="1"/>
          <p:nvPr/>
        </p:nvSpPr>
        <p:spPr>
          <a:xfrm>
            <a:off x="9163067" y="5573814"/>
            <a:ext cx="173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SQL DB</a:t>
            </a:r>
          </a:p>
          <a:p>
            <a:pPr algn="ctr"/>
            <a:r>
              <a:rPr lang="en-US" dirty="0"/>
              <a:t>SQL Server 2025</a:t>
            </a:r>
          </a:p>
        </p:txBody>
      </p: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2636463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Do I have time to (re-)learn this complex scripting language?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31618-9903-4937-8D04-B18596D85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76" y="4915532"/>
            <a:ext cx="1628368" cy="1616653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B4E1F51-5DAC-4A85-9F9B-3A788557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" y="614160"/>
            <a:ext cx="3343877" cy="6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D9609-20B8-4626-B527-29727845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E96AC-8459-4E53-B231-37475E8FD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446D8-C58C-445F-85E0-251C9721FC70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EFEC8-298C-43A3-B778-E2A51734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29582-F27E-4444-BE22-72628F33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89" y="1368824"/>
            <a:ext cx="8269822" cy="41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51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7452" cy="2312199"/>
          </a:xfrm>
        </p:spPr>
        <p:txBody>
          <a:bodyPr>
            <a:normAutofit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/>
              <a:t>(Does the Internet agree on a pattern?)</a:t>
            </a:r>
          </a:p>
          <a:p>
            <a:r>
              <a:rPr lang="en-US" dirty="0">
                <a:highlight>
                  <a:srgbClr val="FFFF00"/>
                </a:highlight>
              </a:rPr>
              <a:t>(Can I effectively test the pattern that AI gave back to me?)</a:t>
            </a:r>
          </a:p>
        </p:txBody>
      </p:sp>
    </p:spTree>
    <p:extLst>
      <p:ext uri="{BB962C8B-B14F-4D97-AF65-F5344CB8AC3E}">
        <p14:creationId xmlns:p14="http://schemas.microsoft.com/office/powerpoint/2010/main" val="200052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</a:t>
            </a:r>
            <a:r>
              <a:rPr lang="en-US" sz="2400" dirty="0">
                <a:highlight>
                  <a:srgbClr val="FFFF00"/>
                </a:highlight>
              </a:rPr>
              <a:t>anywhere</a:t>
            </a:r>
            <a:r>
              <a:rPr lang="en-US" sz="2400" dirty="0"/>
              <a:t>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53764"/>
              </p:ext>
            </p:extLst>
          </p:nvPr>
        </p:nvGraphicFramePr>
        <p:xfrm>
          <a:off x="1483361" y="2186375"/>
          <a:ext cx="8127999" cy="240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not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817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083514"/>
              </p:ext>
            </p:extLst>
          </p:nvPr>
        </p:nvGraphicFramePr>
        <p:xfrm>
          <a:off x="1483361" y="2186375"/>
          <a:ext cx="8986868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30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990118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496220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 for 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 for 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 for now)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8223021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AE4578-B724-4631-9C23-96AF9123C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E8FD82-8B40-499A-96F9-BCD50204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g3685a1e09f5_1_0" title="SCS2025 Sponsor Log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313" y="281128"/>
            <a:ext cx="7149376" cy="62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flags = 'c']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70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 table of metadata for every occurrence of Regex pattern found within string.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Nothing may be returned if no pattern matches exist.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Regex Table-valued Functions (TVFs)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149036" cy="81420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 table of metadata, each entry delimited from the original string by the pattern.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Everything will be returned in one row if the delimiter pattern is not found.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 flags = 'c'] )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38091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5D1036-9C0F-4389-AC39-C2369E459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2" y="5201706"/>
            <a:ext cx="5058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Database (Generally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Azure SQL Managed Instance (Private Preview)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Server 2025 (Public Preview)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SQL Database in Microsoft Fabric (rolling out)</a:t>
            </a:r>
          </a:p>
        </p:txBody>
      </p:sp>
    </p:spTree>
    <p:extLst>
      <p:ext uri="{BB962C8B-B14F-4D97-AF65-F5344CB8AC3E}">
        <p14:creationId xmlns:p14="http://schemas.microsoft.com/office/powerpoint/2010/main" val="2190650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 ( </a:t>
            </a:r>
            <a:r>
              <a:rPr lang="en-US" dirty="0" err="1">
                <a:latin typeface="+mn-lt"/>
              </a:rPr>
              <a:t>sc</a:t>
            </a:r>
            <a:r>
              <a:rPr lang="en-US" dirty="0">
                <a:latin typeface="+mn-lt"/>
              </a:rPr>
              <a:t> / </a:t>
            </a:r>
            <a:r>
              <a:rPr lang="en-US" dirty="0" err="1">
                <a:latin typeface="+mn-lt"/>
              </a:rPr>
              <a:t>si</a:t>
            </a:r>
            <a:r>
              <a:rPr lang="en-US" dirty="0">
                <a:latin typeface="+mn-lt"/>
              </a:rPr>
              <a:t> / mc / mi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chemeClr val="bg1"/>
              </a:solidFill>
              <a:highlight>
                <a:srgbClr val="008080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 ( </a:t>
            </a:r>
            <a:r>
              <a:rPr lang="en-US" dirty="0" err="1">
                <a:latin typeface="+mn-lt"/>
              </a:rPr>
              <a:t>sc</a:t>
            </a:r>
            <a:r>
              <a:rPr lang="en-US" dirty="0">
                <a:latin typeface="+mn-lt"/>
              </a:rPr>
              <a:t> / mc / </a:t>
            </a:r>
            <a:r>
              <a:rPr lang="en-US" dirty="0" err="1">
                <a:latin typeface="+mn-lt"/>
              </a:rPr>
              <a:t>msc</a:t>
            </a:r>
            <a:r>
              <a:rPr lang="en-US" dirty="0">
                <a:latin typeface="+mn-lt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FF9AA6-84AD-470C-B6EE-4282BC26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96E7-D6AD-4049-978A-9B3A798C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</a:t>
            </a:r>
            <a:r>
              <a:rPr lang="en-US"/>
              <a:t>row-by-row operations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LIKE when your pattern is simple, and performance matters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RegEx</a:t>
            </a:r>
            <a:r>
              <a:rPr lang="en-US" dirty="0"/>
              <a:t> when your pattern is complex, and correctness matters more than speed</a:t>
            </a:r>
          </a:p>
          <a:p>
            <a:pPr lvl="1"/>
            <a:r>
              <a:rPr lang="en-US" dirty="0"/>
              <a:t>More CPU-intensive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04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62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Learned more than just 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REGEXP_MATCHES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REGEXP_SPLIT_TO_TABLE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A6702-21BD-4E8C-B76A-558C82160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2E08C-A4FB-418E-9D8E-78F01D98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5686119"/>
            <a:ext cx="4381225" cy="8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517E0-661E-444D-9E11-87F14880C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EBFDA-7219-46E9-A54A-5A4CC212C22F}"/>
              </a:ext>
            </a:extLst>
          </p:cNvPr>
          <p:cNvSpPr txBox="1"/>
          <p:nvPr/>
        </p:nvSpPr>
        <p:spPr>
          <a:xfrm>
            <a:off x="997808" y="698842"/>
            <a:ext cx="10698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non-NULL length (even zero)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A8C2AC-C7B8-4E38-9796-CE164DD111DD}"/>
              </a:ext>
            </a:extLst>
          </p:cNvPr>
          <p:cNvGrpSpPr/>
          <p:nvPr/>
        </p:nvGrpSpPr>
        <p:grpSpPr>
          <a:xfrm>
            <a:off x="1763014" y="2108354"/>
            <a:ext cx="8665972" cy="3528414"/>
            <a:chOff x="1763014" y="2108354"/>
            <a:chExt cx="8665972" cy="35284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A3680-1C0B-432A-A12F-EB191285C0A0}"/>
                </a:ext>
              </a:extLst>
            </p:cNvPr>
            <p:cNvSpPr txBox="1"/>
            <p:nvPr/>
          </p:nvSpPr>
          <p:spPr>
            <a:xfrm>
              <a:off x="1763014" y="2113784"/>
              <a:ext cx="216265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endParaRPr lang="en-US" sz="2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0A4B0-EBC4-46DD-B17D-C8B4D0881359}"/>
                </a:ext>
              </a:extLst>
            </p:cNvPr>
            <p:cNvSpPr txBox="1"/>
            <p:nvPr/>
          </p:nvSpPr>
          <p:spPr>
            <a:xfrm>
              <a:off x="1763014" y="3429000"/>
              <a:ext cx="2502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A'</a:t>
              </a:r>
              <a:r>
                <a:rPr lang="en-US" sz="2800" dirty="0">
                  <a:solidFill>
                    <a:srgbClr val="00B05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endParaRPr lang="en-US" sz="2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746BDB-8141-4420-9DB7-721FF2068349}"/>
                </a:ext>
              </a:extLst>
            </p:cNvPr>
            <p:cNvSpPr txBox="1"/>
            <p:nvPr/>
          </p:nvSpPr>
          <p:spPr>
            <a:xfrm>
              <a:off x="7786106" y="2108354"/>
              <a:ext cx="23369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B'</a:t>
              </a:r>
              <a:r>
                <a:rPr lang="en-US" sz="2800" dirty="0">
                  <a:solidFill>
                    <a:srgbClr val="00B05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endParaRPr 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982DC5-A72F-4331-B9C1-00744EBF22AE}"/>
                </a:ext>
              </a:extLst>
            </p:cNvPr>
            <p:cNvSpPr txBox="1"/>
            <p:nvPr/>
          </p:nvSpPr>
          <p:spPr>
            <a:xfrm>
              <a:off x="1765583" y="4744216"/>
              <a:ext cx="24286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2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</a:t>
              </a:r>
              <a:r>
                <a:rPr lang="en-US" sz="28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%</a:t>
              </a:r>
              <a:r>
                <a:rPr lang="en-US" sz="2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 </a:t>
              </a:r>
              <a:endParaRPr lang="en-US" sz="28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16BBA3-017A-4FB5-AA6E-94CCDBDC6552}"/>
                </a:ext>
              </a:extLst>
            </p:cNvPr>
            <p:cNvSpPr txBox="1"/>
            <p:nvPr/>
          </p:nvSpPr>
          <p:spPr>
            <a:xfrm>
              <a:off x="2688928" y="2637004"/>
              <a:ext cx="1407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(at the end)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89008-0721-4BCE-99B6-128FA7C0983A}"/>
                </a:ext>
              </a:extLst>
            </p:cNvPr>
            <p:cNvSpPr txBox="1"/>
            <p:nvPr/>
          </p:nvSpPr>
          <p:spPr>
            <a:xfrm>
              <a:off x="2355171" y="3947164"/>
              <a:ext cx="2041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(at the beginning)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91CBB-4FC0-4EE5-8918-81EAD8CEA6BF}"/>
                </a:ext>
              </a:extLst>
            </p:cNvPr>
            <p:cNvSpPr txBox="1"/>
            <p:nvPr/>
          </p:nvSpPr>
          <p:spPr>
            <a:xfrm>
              <a:off x="2454202" y="5267436"/>
              <a:ext cx="1962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(on the outsides)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CF46DE-2C29-4FFF-8710-96E3646488B9}"/>
                </a:ext>
              </a:extLst>
            </p:cNvPr>
            <p:cNvSpPr txBox="1"/>
            <p:nvPr/>
          </p:nvSpPr>
          <p:spPr>
            <a:xfrm>
              <a:off x="8663680" y="2609665"/>
              <a:ext cx="17653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(on the inside)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09944" y="1853514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130975</TotalTime>
  <Words>5671</Words>
  <Application>Microsoft Office PowerPoint</Application>
  <PresentationFormat>Widescreen</PresentationFormat>
  <Paragraphs>680</Paragraphs>
  <Slides>66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Times New Roman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Demo</vt:lpstr>
      <vt:lpstr>ESCAPE stringable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PowerPoint Presentation</vt:lpstr>
      <vt:lpstr>Should I switch to RegEx?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REGEXP_MATCHES   ( string, RegExPtrn [, flags = 'c'] )</vt:lpstr>
      <vt:lpstr>Demo</vt:lpstr>
      <vt:lpstr>Flags revisited…</vt:lpstr>
      <vt:lpstr>Flags revisited… ( sc / si / mc / mi )</vt:lpstr>
      <vt:lpstr>Flags revisited… ( sc / mc / msc )</vt:lpstr>
      <vt:lpstr>Closing Thoughts…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SSMS Find/Replace</vt:lpstr>
      <vt:lpstr>Demo (if time allows)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233</cp:revision>
  <dcterms:created xsi:type="dcterms:W3CDTF">2023-07-18T22:41:59Z</dcterms:created>
  <dcterms:modified xsi:type="dcterms:W3CDTF">2025-06-20T15:20:15Z</dcterms:modified>
</cp:coreProperties>
</file>